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7" r:id="rId3"/>
    <p:sldId id="258" r:id="rId4"/>
    <p:sldId id="261" r:id="rId5"/>
    <p:sldId id="262" r:id="rId6"/>
    <p:sldId id="259" r:id="rId7"/>
    <p:sldId id="263" r:id="rId8"/>
  </p:sldIdLst>
  <p:sldSz cx="9144000" cy="6858000" type="screen4x3"/>
  <p:notesSz cx="6881813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D09A9D-898C-459B-A22A-45AA287F42C2}" type="datetimeFigureOut">
              <a:rPr lang="en-US" smtClean="0"/>
              <a:pPr/>
              <a:t>5/17/2013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CDB21F-E81D-46AD-A34C-2021670E12C7}" type="slidenum">
              <a:rPr lang="en-AU" smtClean="0"/>
              <a:pPr/>
              <a:t>‹#›</a:t>
            </a:fld>
            <a:endParaRPr lang="en-A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AU" sz="6600" b="1" dirty="0" smtClean="0">
                <a:solidFill>
                  <a:schemeClr val="bg1"/>
                </a:solidFill>
              </a:rPr>
              <a:t>Blood Vessels</a:t>
            </a:r>
            <a:endParaRPr lang="en-AU" sz="6600" b="1" dirty="0">
              <a:solidFill>
                <a:schemeClr val="bg1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Arteries, Veins and Capillaries</a:t>
            </a:r>
          </a:p>
          <a:p>
            <a:r>
              <a:rPr lang="en-AU" b="1" dirty="0" smtClean="0">
                <a:solidFill>
                  <a:schemeClr val="bg1"/>
                </a:solidFill>
              </a:rPr>
              <a:t>(Arterioles and </a:t>
            </a:r>
            <a:r>
              <a:rPr lang="en-AU" b="1" dirty="0" err="1" smtClean="0">
                <a:solidFill>
                  <a:schemeClr val="bg1"/>
                </a:solidFill>
              </a:rPr>
              <a:t>Venules</a:t>
            </a:r>
            <a:r>
              <a:rPr lang="en-AU" b="1" dirty="0" smtClean="0">
                <a:solidFill>
                  <a:schemeClr val="bg1"/>
                </a:solidFill>
              </a:rPr>
              <a:t>)</a:t>
            </a:r>
            <a:endParaRPr lang="en-AU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Arteries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43510"/>
          </a:xfrm>
        </p:spPr>
        <p:txBody>
          <a:bodyPr>
            <a:normAutofit fontScale="92500" lnSpcReduction="10000"/>
          </a:bodyPr>
          <a:lstStyle/>
          <a:p>
            <a:r>
              <a:rPr lang="en-AU" dirty="0" smtClean="0">
                <a:solidFill>
                  <a:schemeClr val="bg1"/>
                </a:solidFill>
              </a:rPr>
              <a:t>Carry blood </a:t>
            </a:r>
            <a:r>
              <a:rPr lang="en-AU" b="1" dirty="0" smtClean="0"/>
              <a:t>away</a:t>
            </a:r>
            <a:r>
              <a:rPr lang="en-AU" dirty="0" smtClean="0">
                <a:solidFill>
                  <a:schemeClr val="bg1"/>
                </a:solidFill>
              </a:rPr>
              <a:t> from the heart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High pressure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Carry </a:t>
            </a:r>
            <a:r>
              <a:rPr lang="en-AU" b="1" dirty="0" smtClean="0"/>
              <a:t>oxygenated</a:t>
            </a:r>
            <a:r>
              <a:rPr lang="en-AU" dirty="0" smtClean="0">
                <a:solidFill>
                  <a:schemeClr val="bg1"/>
                </a:solidFill>
              </a:rPr>
              <a:t> blood (except for the pulmonary artery)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Thick muscular walls – 3 layers</a:t>
            </a:r>
          </a:p>
          <a:p>
            <a:pPr lvl="2"/>
            <a:r>
              <a:rPr lang="en-AU" dirty="0" smtClean="0">
                <a:solidFill>
                  <a:schemeClr val="bg1"/>
                </a:solidFill>
              </a:rPr>
              <a:t>Thin tough outer layer</a:t>
            </a:r>
          </a:p>
          <a:p>
            <a:pPr lvl="2"/>
            <a:r>
              <a:rPr lang="en-AU" dirty="0" smtClean="0">
                <a:solidFill>
                  <a:schemeClr val="bg1"/>
                </a:solidFill>
              </a:rPr>
              <a:t>Thick muscular middle layer</a:t>
            </a:r>
          </a:p>
          <a:p>
            <a:pPr lvl="2"/>
            <a:r>
              <a:rPr lang="en-AU" dirty="0" smtClean="0">
                <a:solidFill>
                  <a:schemeClr val="bg1"/>
                </a:solidFill>
              </a:rPr>
              <a:t>Thin inner layer of cells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Small lumen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Do have a pulse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No valves</a:t>
            </a:r>
          </a:p>
          <a:p>
            <a:pPr lvl="2"/>
            <a:endParaRPr lang="en-AU" dirty="0" smtClean="0">
              <a:solidFill>
                <a:schemeClr val="bg1"/>
              </a:solidFill>
            </a:endParaRPr>
          </a:p>
          <a:p>
            <a:endParaRPr lang="en-A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Veins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>
            <a:normAutofit fontScale="92500" lnSpcReduction="20000"/>
          </a:bodyPr>
          <a:lstStyle/>
          <a:p>
            <a:r>
              <a:rPr lang="en-AU" dirty="0" smtClean="0">
                <a:solidFill>
                  <a:schemeClr val="bg1"/>
                </a:solidFill>
              </a:rPr>
              <a:t>Carry blood </a:t>
            </a:r>
            <a:r>
              <a:rPr lang="en-AU" b="1" dirty="0" smtClean="0"/>
              <a:t>toward</a:t>
            </a:r>
            <a:r>
              <a:rPr lang="en-AU" dirty="0" smtClean="0">
                <a:solidFill>
                  <a:schemeClr val="bg1"/>
                </a:solidFill>
              </a:rPr>
              <a:t> the heart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Low pressure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Carry </a:t>
            </a:r>
            <a:r>
              <a:rPr lang="en-AU" b="1" dirty="0" smtClean="0"/>
              <a:t>deoxygenated</a:t>
            </a:r>
            <a:r>
              <a:rPr lang="en-AU" dirty="0" smtClean="0">
                <a:solidFill>
                  <a:schemeClr val="bg1"/>
                </a:solidFill>
              </a:rPr>
              <a:t> blood (except for the pulmonary artery)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Thinner more flexible walls – 3 layers</a:t>
            </a:r>
          </a:p>
          <a:p>
            <a:pPr lvl="2"/>
            <a:r>
              <a:rPr lang="en-AU" dirty="0" smtClean="0">
                <a:solidFill>
                  <a:schemeClr val="bg1"/>
                </a:solidFill>
              </a:rPr>
              <a:t>Thick tough outer layer</a:t>
            </a:r>
          </a:p>
          <a:p>
            <a:pPr lvl="2"/>
            <a:r>
              <a:rPr lang="en-AU" dirty="0">
                <a:solidFill>
                  <a:schemeClr val="bg1"/>
                </a:solidFill>
              </a:rPr>
              <a:t>M</a:t>
            </a:r>
            <a:r>
              <a:rPr lang="en-AU" dirty="0" smtClean="0">
                <a:solidFill>
                  <a:schemeClr val="bg1"/>
                </a:solidFill>
              </a:rPr>
              <a:t>uscular middle layer</a:t>
            </a:r>
          </a:p>
          <a:p>
            <a:pPr lvl="2"/>
            <a:r>
              <a:rPr lang="en-AU" dirty="0" smtClean="0">
                <a:solidFill>
                  <a:schemeClr val="bg1"/>
                </a:solidFill>
              </a:rPr>
              <a:t>Thin inner layer of cells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Large lumen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Does not have a pulse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Valves present</a:t>
            </a:r>
          </a:p>
          <a:p>
            <a:endParaRPr lang="en-AU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74875"/>
            <a:ext cx="6840760" cy="4824268"/>
          </a:xfrm>
        </p:spPr>
      </p:pic>
    </p:spTree>
    <p:extLst>
      <p:ext uri="{BB962C8B-B14F-4D97-AF65-F5344CB8AC3E}">
        <p14:creationId xmlns:p14="http://schemas.microsoft.com/office/powerpoint/2010/main" val="3266071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374875"/>
            <a:ext cx="6840760" cy="4824268"/>
          </a:xfrm>
        </p:spPr>
      </p:pic>
    </p:spTree>
    <p:extLst>
      <p:ext uri="{BB962C8B-B14F-4D97-AF65-F5344CB8AC3E}">
        <p14:creationId xmlns:p14="http://schemas.microsoft.com/office/powerpoint/2010/main" val="6129914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b="1" dirty="0" smtClean="0">
                <a:solidFill>
                  <a:schemeClr val="bg1"/>
                </a:solidFill>
              </a:rPr>
              <a:t>Capillaries</a:t>
            </a:r>
            <a:endParaRPr lang="en-AU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>
                <a:solidFill>
                  <a:schemeClr val="bg1"/>
                </a:solidFill>
              </a:rPr>
              <a:t>Penetrate all tissues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Connect veins and arteries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Very narrow – only one cell wide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One cell thick walls – allows transport of oxygen and nutrient into body cells and wastes out of cells</a:t>
            </a:r>
            <a:endParaRPr lang="en-AU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www.web-books.com/eLibrary/Medicine/Physiology/Cardiovascular/capilla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4357694"/>
            <a:ext cx="4524380" cy="22621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Red Blood Cell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</a:t>
            </a:r>
            <a:r>
              <a:rPr lang="en-US" dirty="0"/>
              <a:t>main function of red blood cells is to distribute oxygen to body tissues and to carry waste carbon dioxide back to the lungs</a:t>
            </a:r>
            <a:r>
              <a:rPr lang="en-US" dirty="0" smtClean="0"/>
              <a:t>.</a:t>
            </a:r>
          </a:p>
          <a:p>
            <a:r>
              <a:rPr lang="en-US" dirty="0" smtClean="0"/>
              <a:t>Biconcave: disc like cells</a:t>
            </a:r>
          </a:p>
          <a:p>
            <a:r>
              <a:rPr lang="en-US" dirty="0" smtClean="0"/>
              <a:t>Don’t contain a </a:t>
            </a:r>
            <a:r>
              <a:rPr lang="en-US" dirty="0"/>
              <a:t>n</a:t>
            </a:r>
            <a:r>
              <a:rPr lang="en-US" dirty="0" smtClean="0"/>
              <a:t>ucleus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264" y="5157192"/>
            <a:ext cx="20288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63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175</Words>
  <Application>Microsoft Office PowerPoint</Application>
  <PresentationFormat>On-screen Show 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Blood Vessels</vt:lpstr>
      <vt:lpstr>Arteries</vt:lpstr>
      <vt:lpstr>Veins</vt:lpstr>
      <vt:lpstr>PowerPoint Presentation</vt:lpstr>
      <vt:lpstr>PowerPoint Presentation</vt:lpstr>
      <vt:lpstr>Capillaries</vt:lpstr>
      <vt:lpstr>Red Blood Cell</vt:lpstr>
    </vt:vector>
  </TitlesOfParts>
  <Company>Master M400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Arteries</dc:title>
  <dc:creator>user</dc:creator>
  <cp:lastModifiedBy>archana matela</cp:lastModifiedBy>
  <cp:revision>8</cp:revision>
  <cp:lastPrinted>2012-02-29T06:40:34Z</cp:lastPrinted>
  <dcterms:created xsi:type="dcterms:W3CDTF">2009-03-10T23:12:04Z</dcterms:created>
  <dcterms:modified xsi:type="dcterms:W3CDTF">2013-05-17T04:24:40Z</dcterms:modified>
</cp:coreProperties>
</file>